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notesMasterIdLst>
    <p:notesMasterId r:id="rId21"/>
  </p:notesMasterIdLst>
  <p:sldIdLst>
    <p:sldId id="256" r:id="rId7"/>
    <p:sldId id="361" r:id="rId8"/>
    <p:sldId id="313" r:id="rId9"/>
    <p:sldId id="328" r:id="rId10"/>
    <p:sldId id="371" r:id="rId11"/>
    <p:sldId id="362" r:id="rId12"/>
    <p:sldId id="369" r:id="rId13"/>
    <p:sldId id="372" r:id="rId14"/>
    <p:sldId id="363" r:id="rId15"/>
    <p:sldId id="370" r:id="rId16"/>
    <p:sldId id="385" r:id="rId17"/>
    <p:sldId id="374" r:id="rId18"/>
    <p:sldId id="373" r:id="rId19"/>
    <p:sldId id="366" r:id="rId20"/>
    <p:sldId id="383" r:id="rId22"/>
    <p:sldId id="343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10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434"/>
    <p:restoredTop sz="94660"/>
  </p:normalViewPr>
  <p:slideViewPr>
    <p:cSldViewPr snapToGrid="0" showGuides="1">
      <p:cViewPr>
        <p:scale>
          <a:sx n="75" d="100"/>
          <a:sy n="75" d="100"/>
        </p:scale>
        <p:origin x="-672" y="-72"/>
      </p:cViewPr>
      <p:guideLst>
        <p:guide orient="horz" pos="1974"/>
        <p:guide pos="28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318" cy="7631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12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662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7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1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5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19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任意多边形 120838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3" name="直接连接符 120839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标题 120833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lvl="0">
              <a:defRPr sz="5000" kern="12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20835" name="副标题 120834"/>
          <p:cNvSpPr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>
              <a:buNone/>
              <a:defRPr sz="2800" kern="1200"/>
            </a:lvl1pPr>
            <a:lvl2pPr marL="344805" lvl="1" indent="-344805" algn="ctr">
              <a:buNone/>
              <a:defRPr sz="2800" kern="1200"/>
            </a:lvl2pPr>
            <a:lvl3pPr marL="671830" lvl="2" indent="-671830" algn="ctr">
              <a:buNone/>
              <a:defRPr sz="2800" kern="1200"/>
            </a:lvl3pPr>
            <a:lvl4pPr marL="1024255" lvl="3" indent="-1024255" algn="ctr">
              <a:buNone/>
              <a:defRPr sz="2800" kern="1200"/>
            </a:lvl4pPr>
            <a:lvl5pPr marL="1341755" lvl="4" indent="-1341755" algn="ctr">
              <a:buNone/>
              <a:defRPr sz="2800" kern="12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20836" name="日期占位符 120835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altLang="en-US" strike="noStrike" noProof="1">
              <a:latin typeface="Garamond" pitchFamily="18" charset="0"/>
            </a:endParaRPr>
          </a:p>
        </p:txBody>
      </p:sp>
      <p:sp>
        <p:nvSpPr>
          <p:cNvPr id="120837" name="页脚占位符 120836"/>
          <p:cNvSpPr>
            <a:spLocks noGrp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endParaRPr lang="zh-CN" strike="noStrike" noProof="1">
              <a:latin typeface="Garamond" pitchFamily="18" charset="0"/>
            </a:endParaRPr>
          </a:p>
        </p:txBody>
      </p:sp>
      <p:sp>
        <p:nvSpPr>
          <p:cNvPr id="120838" name="灯片编号占位符 120837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>
              <a:latin typeface="Garamond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1031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2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2055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6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3079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80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4103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104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 119809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119810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25120"/>
            <a:r>
              <a:rPr lang="zh-CN" altLang="en-US" dirty="0"/>
              <a:t>第二级</a:t>
            </a:r>
            <a:endParaRPr lang="zh-CN" altLang="en-US" dirty="0"/>
          </a:p>
          <a:p>
            <a:pPr lvl="2" indent="-350520"/>
            <a:r>
              <a:rPr lang="zh-CN" altLang="en-US" dirty="0"/>
              <a:t>第三级</a:t>
            </a:r>
            <a:endParaRPr lang="zh-CN" altLang="en-US" dirty="0"/>
          </a:p>
          <a:p>
            <a:pPr lvl="3" indent="-315595"/>
            <a:r>
              <a:rPr lang="zh-CN" altLang="en-US" dirty="0"/>
              <a:t>第四级</a:t>
            </a:r>
            <a:endParaRPr lang="zh-CN" altLang="en-US" dirty="0"/>
          </a:p>
          <a:p>
            <a:pPr lvl="4" indent="-33972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9812" name="日期占位符 119811"/>
          <p:cNvSpPr>
            <a:spLocks noGrp="1"/>
          </p:cNvSpPr>
          <p:nvPr>
            <p:ph type="dt" sz="half" idx="2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19813" name="页脚占位符 11981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19814" name="灯片编号占位符 119813"/>
          <p:cNvSpPr>
            <a:spLocks noGrp="1"/>
          </p:cNvSpPr>
          <p:nvPr>
            <p:ph type="sldNum" sz="quarter" idx="4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200">
                <a:latin typeface="Garamond" pitchFamily="18" charset="0"/>
              </a:defRPr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Garamond" pitchFamily="18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5127" name="任意多边形 119814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8" name="直接连接符 119815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2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69925" lvl="1" indent="-3251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2350" lvl="2" indent="-35052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9850" lvl="3" indent="-31559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81480" lvl="4" indent="-33972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文本框 4103"/>
          <p:cNvSpPr txBox="1"/>
          <p:nvPr/>
        </p:nvSpPr>
        <p:spPr>
          <a:xfrm>
            <a:off x="1360488" y="788988"/>
            <a:ext cx="6592887" cy="3562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endParaRPr lang="zh-CN" altLang="en-US" sz="4400" b="1" dirty="0">
              <a:solidFill>
                <a:schemeClr val="accent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zh-CN" sz="44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新型激光定位</a:t>
            </a:r>
            <a:endParaRPr lang="zh-CN" altLang="zh-CN" sz="4400" b="1" dirty="0">
              <a:solidFill>
                <a:schemeClr val="accent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44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传感器设计及其系统开发</a:t>
            </a:r>
            <a:endParaRPr lang="zh-CN" altLang="en-US" sz="4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4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sz="32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291" name="文本框 4105"/>
          <p:cNvSpPr txBox="1"/>
          <p:nvPr/>
        </p:nvSpPr>
        <p:spPr>
          <a:xfrm>
            <a:off x="4829175" y="3937000"/>
            <a:ext cx="40036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队长：刘爽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指导老师：李迪（副教授）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队员：范立东、甘晓文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2292" name="图片 4" descr="18368dc45cdfa2acf002d4e2ab3763ac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163" y="4008438"/>
            <a:ext cx="2419350" cy="1814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5" descr="西电科大背景透明LOGO-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3595" y="309880"/>
            <a:ext cx="1506855" cy="7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168963"/>
          <p:cNvSpPr txBox="1"/>
          <p:nvPr/>
        </p:nvSpPr>
        <p:spPr>
          <a:xfrm>
            <a:off x="457200" y="457200"/>
            <a:ext cx="6543675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--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定位第一象限</a:t>
            </a:r>
            <a:r>
              <a:rPr lang="en-US" altLang="zh-CN" sz="1800" b="1" dirty="0">
                <a:latin typeface="Arial" panose="020B0604020202020204" pitchFamily="34" charset="0"/>
                <a:ea typeface="华文楷体" panose="02010600040101010101" pitchFamily="2" charset="-122"/>
              </a:rPr>
              <a:t>Q1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和第二象限</a:t>
            </a:r>
            <a:r>
              <a:rPr lang="en-US" altLang="zh-CN" sz="1800" b="1" dirty="0">
                <a:latin typeface="Arial" panose="020B0604020202020204" pitchFamily="34" charset="0"/>
                <a:ea typeface="华文楷体" panose="02010600040101010101" pitchFamily="2" charset="-122"/>
              </a:rPr>
              <a:t>Q2</a:t>
            </a:r>
            <a:r>
              <a:rPr lang="zh-CN" altLang="en-US" sz="1800" b="1" dirty="0">
                <a:latin typeface="Arial" panose="020B0604020202020204" pitchFamily="34" charset="0"/>
                <a:ea typeface="华文楷体" panose="02010600040101010101" pitchFamily="2" charset="-122"/>
              </a:rPr>
              <a:t>中心线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为例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1506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452563"/>
            <a:ext cx="4949825" cy="334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1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13" y="1406525"/>
            <a:ext cx="2441575" cy="3443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Rectangle 4"/>
          <p:cNvSpPr/>
          <p:nvPr/>
        </p:nvSpPr>
        <p:spPr>
          <a:xfrm>
            <a:off x="1676400" y="5145088"/>
            <a:ext cx="19780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整体系统实现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1509" name="Rectangle 4"/>
          <p:cNvSpPr/>
          <p:nvPr/>
        </p:nvSpPr>
        <p:spPr>
          <a:xfrm>
            <a:off x="6035675" y="5145088"/>
            <a:ext cx="18161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方向校正算法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168963"/>
          <p:cNvSpPr txBox="1"/>
          <p:nvPr/>
        </p:nvSpPr>
        <p:spPr>
          <a:xfrm>
            <a:off x="457200" y="457200"/>
            <a:ext cx="2927350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--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系统实现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2530" name="Rectangle 4"/>
          <p:cNvSpPr/>
          <p:nvPr/>
        </p:nvSpPr>
        <p:spPr>
          <a:xfrm>
            <a:off x="1600200" y="5145088"/>
            <a:ext cx="19780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硬件电路图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2531" name="Rectangle 4"/>
          <p:cNvSpPr/>
          <p:nvPr/>
        </p:nvSpPr>
        <p:spPr>
          <a:xfrm>
            <a:off x="5984875" y="5145088"/>
            <a:ext cx="18669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一维定位系统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2532" name="图片 -2147482508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1970088"/>
            <a:ext cx="4602163" cy="2344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1776413"/>
            <a:ext cx="3644900" cy="2732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168963"/>
          <p:cNvSpPr txBox="1"/>
          <p:nvPr/>
        </p:nvSpPr>
        <p:spPr>
          <a:xfrm>
            <a:off x="457200" y="457200"/>
            <a:ext cx="3463925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--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实测结果分析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3554" name="组合 6"/>
          <p:cNvGrpSpPr/>
          <p:nvPr/>
        </p:nvGrpSpPr>
        <p:grpSpPr>
          <a:xfrm>
            <a:off x="125413" y="981075"/>
            <a:ext cx="8920162" cy="5178425"/>
            <a:chOff x="198" y="1545"/>
            <a:chExt cx="14046" cy="8155"/>
          </a:xfrm>
        </p:grpSpPr>
        <p:grpSp>
          <p:nvGrpSpPr>
            <p:cNvPr id="23555" name="组合 4"/>
            <p:cNvGrpSpPr/>
            <p:nvPr/>
          </p:nvGrpSpPr>
          <p:grpSpPr>
            <a:xfrm>
              <a:off x="198" y="2270"/>
              <a:ext cx="14046" cy="7430"/>
              <a:chOff x="198" y="1730"/>
              <a:chExt cx="14046" cy="7430"/>
            </a:xfrm>
          </p:grpSpPr>
          <p:grpSp>
            <p:nvGrpSpPr>
              <p:cNvPr id="23556" name="组合 4"/>
              <p:cNvGrpSpPr/>
              <p:nvPr/>
            </p:nvGrpSpPr>
            <p:grpSpPr>
              <a:xfrm>
                <a:off x="197" y="1730"/>
                <a:ext cx="14047" cy="6160"/>
                <a:chOff x="198" y="1729"/>
                <a:chExt cx="14048" cy="6162"/>
              </a:xfrm>
            </p:grpSpPr>
            <p:pic>
              <p:nvPicPr>
                <p:cNvPr id="23557" name="图片 -2147482530" descr="96cha"/>
                <p:cNvPicPr>
                  <a:picLocks noChangeAspect="1"/>
                </p:cNvPicPr>
                <p:nvPr/>
              </p:nvPicPr>
              <p:blipFill>
                <a:blip r:embed="rId1"/>
                <a:srcRect l="5898" t="9256" r="10869" b="3938"/>
                <a:stretch>
                  <a:fillRect/>
                </a:stretch>
              </p:blipFill>
              <p:spPr>
                <a:xfrm>
                  <a:off x="250" y="5070"/>
                  <a:ext cx="3498" cy="27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23558" name="组合 3"/>
                <p:cNvGrpSpPr/>
                <p:nvPr/>
              </p:nvGrpSpPr>
              <p:grpSpPr>
                <a:xfrm>
                  <a:off x="198" y="1729"/>
                  <a:ext cx="14048" cy="2852"/>
                  <a:chOff x="276" y="1729"/>
                  <a:chExt cx="14048" cy="2852"/>
                </a:xfrm>
              </p:grpSpPr>
              <p:pic>
                <p:nvPicPr>
                  <p:cNvPr id="23559" name="图片 -2147482526" descr="96"/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21" t="10535" r="10857" b="3804"/>
                  <a:stretch>
                    <a:fillRect/>
                  </a:stretch>
                </p:blipFill>
                <p:spPr>
                  <a:xfrm>
                    <a:off x="276" y="1729"/>
                    <a:ext cx="3622" cy="285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3560" name="图片 -2147482522" descr="86 (2)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602" t="10384" r="11089" b="3955"/>
                  <a:stretch>
                    <a:fillRect/>
                  </a:stretch>
                </p:blipFill>
                <p:spPr>
                  <a:xfrm>
                    <a:off x="3842" y="1729"/>
                    <a:ext cx="3516" cy="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3561" name="图片 -2147482536" descr="76"/>
                  <p:cNvPicPr>
                    <a:picLocks noChangeAspect="1"/>
                  </p:cNvPicPr>
                  <p:nvPr/>
                </p:nvPicPr>
                <p:blipFill>
                  <a:blip r:embed="rId4"/>
                  <a:srcRect l="5821" t="10670" r="13445" b="3804"/>
                  <a:stretch>
                    <a:fillRect/>
                  </a:stretch>
                </p:blipFill>
                <p:spPr>
                  <a:xfrm>
                    <a:off x="7358" y="1729"/>
                    <a:ext cx="3414" cy="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3562" name="图片 -2147482539" descr="66"/>
                  <p:cNvPicPr>
                    <a:picLocks noChangeAspect="1"/>
                  </p:cNvPicPr>
                  <p:nvPr/>
                </p:nvPicPr>
                <p:blipFill>
                  <a:blip r:embed="rId5"/>
                  <a:srcRect l="5602" t="10687" r="10973" b="3804"/>
                  <a:stretch>
                    <a:fillRect/>
                  </a:stretch>
                </p:blipFill>
                <p:spPr>
                  <a:xfrm>
                    <a:off x="10772" y="1729"/>
                    <a:ext cx="3553" cy="27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23563" name="图片 -2147482516" descr="86cha"/>
                <p:cNvPicPr>
                  <a:picLocks noChangeAspect="1"/>
                </p:cNvPicPr>
                <p:nvPr/>
              </p:nvPicPr>
              <p:blipFill>
                <a:blip r:embed="rId6"/>
                <a:srcRect l="5937" t="9357" r="10869" b="3955"/>
                <a:stretch>
                  <a:fillRect/>
                </a:stretch>
              </p:blipFill>
              <p:spPr>
                <a:xfrm>
                  <a:off x="3820" y="5070"/>
                  <a:ext cx="3460" cy="276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3564" name="图片 -2147482535" descr="76cha"/>
                <p:cNvPicPr>
                  <a:picLocks noChangeAspect="1"/>
                </p:cNvPicPr>
                <p:nvPr/>
              </p:nvPicPr>
              <p:blipFill>
                <a:blip r:embed="rId7"/>
                <a:srcRect l="5705" t="10687" r="13213" b="3668"/>
                <a:stretch>
                  <a:fillRect/>
                </a:stretch>
              </p:blipFill>
              <p:spPr>
                <a:xfrm>
                  <a:off x="7280" y="5122"/>
                  <a:ext cx="3414" cy="276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3565" name="图片 -2147482534" descr="66cha"/>
                <p:cNvPicPr>
                  <a:picLocks noChangeAspect="1"/>
                </p:cNvPicPr>
                <p:nvPr/>
              </p:nvPicPr>
              <p:blipFill>
                <a:blip r:embed="rId8"/>
                <a:srcRect l="5486" t="10838" r="11089" b="3804"/>
                <a:stretch>
                  <a:fillRect/>
                </a:stretch>
              </p:blipFill>
              <p:spPr>
                <a:xfrm>
                  <a:off x="10694" y="5109"/>
                  <a:ext cx="3553" cy="27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3566" name="Rectangle 4"/>
              <p:cNvSpPr/>
              <p:nvPr/>
            </p:nvSpPr>
            <p:spPr>
              <a:xfrm>
                <a:off x="1130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90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3567" name="Rectangle 4"/>
              <p:cNvSpPr/>
              <p:nvPr/>
            </p:nvSpPr>
            <p:spPr>
              <a:xfrm>
                <a:off x="4592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80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3568" name="Rectangle 4"/>
              <p:cNvSpPr/>
              <p:nvPr/>
            </p:nvSpPr>
            <p:spPr>
              <a:xfrm>
                <a:off x="8053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70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3569" name="Rectangle 4"/>
              <p:cNvSpPr/>
              <p:nvPr/>
            </p:nvSpPr>
            <p:spPr>
              <a:xfrm>
                <a:off x="11515" y="8144"/>
                <a:ext cx="2343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Vt1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r>
                  <a:rPr lang="en-US" altLang="zh-CN" sz="18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Vt2 = 60 mV</a:t>
                </a:r>
                <a:endParaRPr lang="en-US" altLang="zh-CN" sz="18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3570" name="文本框 5"/>
            <p:cNvSpPr txBox="1"/>
            <p:nvPr/>
          </p:nvSpPr>
          <p:spPr>
            <a:xfrm>
              <a:off x="696" y="1545"/>
              <a:ext cx="389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转向阈值的优化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4579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24580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582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583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584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85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86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87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588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589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90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91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592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593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594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4595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24596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7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8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9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0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1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2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4603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604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24605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607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608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609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0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1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2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613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614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5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6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17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618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619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4620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2462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62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62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62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2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2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2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62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63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3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3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3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63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63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636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37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38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4639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4640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2464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64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464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64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4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4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4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64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65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5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5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65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465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2465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656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57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4658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65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3595" y="309880"/>
            <a:ext cx="1506855" cy="7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168963"/>
          <p:cNvSpPr txBox="1"/>
          <p:nvPr/>
        </p:nvSpPr>
        <p:spPr>
          <a:xfrm>
            <a:off x="457200" y="457200"/>
            <a:ext cx="1509713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5602" name="组合 6"/>
          <p:cNvGrpSpPr/>
          <p:nvPr/>
        </p:nvGrpSpPr>
        <p:grpSpPr>
          <a:xfrm>
            <a:off x="457200" y="1052513"/>
            <a:ext cx="6156325" cy="4152900"/>
            <a:chOff x="1227" y="1496"/>
            <a:chExt cx="9695" cy="6539"/>
          </a:xfrm>
        </p:grpSpPr>
        <p:sp>
          <p:nvSpPr>
            <p:cNvPr id="25603" name="文本框 4"/>
            <p:cNvSpPr txBox="1"/>
            <p:nvPr/>
          </p:nvSpPr>
          <p:spPr>
            <a:xfrm>
              <a:off x="1227" y="1496"/>
              <a:ext cx="96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有效地减少传统四象限传感器的非系统误差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pic>
          <p:nvPicPr>
            <p:cNvPr id="25604" name="图片 7" descr="QQ图片20170606144503"/>
            <p:cNvPicPr>
              <a:picLocks noChangeAspect="1"/>
            </p:cNvPicPr>
            <p:nvPr/>
          </p:nvPicPr>
          <p:blipFill>
            <a:blip r:embed="rId1"/>
            <a:srcRect l="19727" t="-1859" b="-2219"/>
            <a:stretch>
              <a:fillRect/>
            </a:stretch>
          </p:blipFill>
          <p:spPr>
            <a:xfrm>
              <a:off x="1802" y="4024"/>
              <a:ext cx="2830" cy="275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05" name="图片 1" descr="图片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9" y="4251"/>
              <a:ext cx="2414" cy="26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上箭头 2"/>
            <p:cNvSpPr/>
            <p:nvPr/>
          </p:nvSpPr>
          <p:spPr>
            <a:xfrm rot="3480000">
              <a:off x="8894" y="3928"/>
              <a:ext cx="321" cy="84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4" name="上箭头 3"/>
            <p:cNvSpPr/>
            <p:nvPr/>
          </p:nvSpPr>
          <p:spPr>
            <a:xfrm rot="18120000" flipV="1">
              <a:off x="9014" y="5784"/>
              <a:ext cx="321" cy="84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5608" name="Rectangle 4"/>
            <p:cNvSpPr/>
            <p:nvPr/>
          </p:nvSpPr>
          <p:spPr>
            <a:xfrm>
              <a:off x="5954" y="7407"/>
              <a:ext cx="311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新型传感器结构</a:t>
              </a:r>
              <a:endPara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5609" name="Rectangle 4"/>
            <p:cNvSpPr/>
            <p:nvPr/>
          </p:nvSpPr>
          <p:spPr>
            <a:xfrm>
              <a:off x="1519" y="7407"/>
              <a:ext cx="311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传统传感器结构</a:t>
              </a:r>
              <a:endPara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</p:grpSp>
      <p:pic>
        <p:nvPicPr>
          <p:cNvPr id="25610" name="图片 1" descr="6"/>
          <p:cNvPicPr>
            <a:picLocks noChangeAspect="1"/>
          </p:cNvPicPr>
          <p:nvPr/>
        </p:nvPicPr>
        <p:blipFill>
          <a:blip r:embed="rId3"/>
          <a:srcRect b="24091"/>
          <a:stretch>
            <a:fillRect/>
          </a:stretch>
        </p:blipFill>
        <p:spPr>
          <a:xfrm>
            <a:off x="6413500" y="3843338"/>
            <a:ext cx="1941513" cy="196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1" name="图片 4" descr="1"/>
          <p:cNvPicPr>
            <a:picLocks noChangeAspect="1"/>
          </p:cNvPicPr>
          <p:nvPr/>
        </p:nvPicPr>
        <p:blipFill>
          <a:blip r:embed="rId4"/>
          <a:srcRect t="4697" b="12424"/>
          <a:stretch>
            <a:fillRect/>
          </a:stretch>
        </p:blipFill>
        <p:spPr>
          <a:xfrm>
            <a:off x="6413500" y="1428433"/>
            <a:ext cx="1939925" cy="2144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168963"/>
          <p:cNvSpPr txBox="1"/>
          <p:nvPr/>
        </p:nvSpPr>
        <p:spPr>
          <a:xfrm>
            <a:off x="457200" y="457200"/>
            <a:ext cx="1509713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27650" name="组合 8"/>
          <p:cNvGrpSpPr/>
          <p:nvPr/>
        </p:nvGrpSpPr>
        <p:grpSpPr>
          <a:xfrm>
            <a:off x="625475" y="984250"/>
            <a:ext cx="7515225" cy="4392613"/>
            <a:chOff x="985" y="1550"/>
            <a:chExt cx="11834" cy="6917"/>
          </a:xfrm>
        </p:grpSpPr>
        <p:sp>
          <p:nvSpPr>
            <p:cNvPr id="27651" name="文本框 4"/>
            <p:cNvSpPr txBox="1"/>
            <p:nvPr/>
          </p:nvSpPr>
          <p:spPr>
            <a:xfrm>
              <a:off x="985" y="1550"/>
              <a:ext cx="96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解决了各象限输出信号不一致问题</a:t>
              </a:r>
              <a:endPara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pic>
          <p:nvPicPr>
            <p:cNvPr id="27652" name="图片 7" descr="图片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81" y="3044"/>
              <a:ext cx="3845" cy="542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53" name="Rectangle 4"/>
            <p:cNvSpPr/>
            <p:nvPr/>
          </p:nvSpPr>
          <p:spPr>
            <a:xfrm>
              <a:off x="6736" y="3874"/>
              <a:ext cx="6083" cy="30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新控制算法将传统四象限传感器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多象限之间的输出差分</a:t>
              </a:r>
              <a:r>
                <a:rPr lang="zh-CN" altLang="en-US" sz="2000" b="1" dirty="0">
                  <a:latin typeface="Arial" panose="020B0604020202020204" pitchFamily="34" charset="0"/>
                  <a:ea typeface="华文楷体" panose="02010600040101010101" pitchFamily="2" charset="-122"/>
                </a:rPr>
                <a:t>，转变成脉冲激光开启前后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华文楷体" panose="02010600040101010101" pitchFamily="2" charset="-122"/>
                </a:rPr>
                <a:t>单象限的输出差分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矩形 155651"/>
          <p:cNvSpPr/>
          <p:nvPr/>
        </p:nvSpPr>
        <p:spPr>
          <a:xfrm>
            <a:off x="1485900" y="2362200"/>
            <a:ext cx="6172200" cy="1524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4800" i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Thank you</a:t>
            </a:r>
            <a:endParaRPr lang="zh-CN" altLang="en-US" sz="4800" i="1">
              <a:ln w="12700" cap="flat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73595" y="309880"/>
            <a:ext cx="1506855" cy="7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5" descr="西电科大背景透明LOGO-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65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3315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13316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18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19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20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1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2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3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24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25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6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7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28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29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30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31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13332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3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4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6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7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8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3339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40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13341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43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44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45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46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47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48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49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50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51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52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53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54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55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56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13357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59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60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61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2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3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4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65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66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7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8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69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70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71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72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3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4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3375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3376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13377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79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3380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3381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2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3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4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385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3386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7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8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89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390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3391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92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93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3394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95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3595" y="309880"/>
            <a:ext cx="1506855" cy="7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68963"/>
          <p:cNvSpPr txBox="1"/>
          <p:nvPr/>
        </p:nvSpPr>
        <p:spPr>
          <a:xfrm>
            <a:off x="457200" y="457200"/>
            <a:ext cx="1282700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6148" name="文本框 3"/>
          <p:cNvSpPr txBox="1"/>
          <p:nvPr/>
        </p:nvSpPr>
        <p:spPr>
          <a:xfrm>
            <a:off x="1619250" y="3155950"/>
            <a:ext cx="144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激光雕刻机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2" name="文本框 7"/>
          <p:cNvSpPr txBox="1"/>
          <p:nvPr/>
        </p:nvSpPr>
        <p:spPr>
          <a:xfrm>
            <a:off x="5722938" y="4984750"/>
            <a:ext cx="1196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神光工程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0" name="图片 3" descr="激光雕刻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985838"/>
            <a:ext cx="2767013" cy="2074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"/>
          <p:cNvSpPr txBox="1"/>
          <p:nvPr/>
        </p:nvSpPr>
        <p:spPr>
          <a:xfrm>
            <a:off x="5383213" y="3155950"/>
            <a:ext cx="144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>
                <a:latin typeface="Arial" panose="020B0604020202020204" pitchFamily="34" charset="0"/>
                <a:ea typeface="宋体" panose="02010600030101010101" pitchFamily="2" charset="-122"/>
              </a:rPr>
              <a:t>激光切割机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2" name="图片 1" descr="激光切割机"/>
          <p:cNvPicPr>
            <a:picLocks noChangeAspect="1"/>
          </p:cNvPicPr>
          <p:nvPr/>
        </p:nvPicPr>
        <p:blipFill>
          <a:blip r:embed="rId2"/>
          <a:srcRect b="14803"/>
          <a:stretch>
            <a:fillRect/>
          </a:stretch>
        </p:blipFill>
        <p:spPr>
          <a:xfrm>
            <a:off x="4699000" y="985838"/>
            <a:ext cx="2813050" cy="2046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3" y="3640138"/>
            <a:ext cx="3213100" cy="2409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68963"/>
          <p:cNvSpPr txBox="1"/>
          <p:nvPr/>
        </p:nvSpPr>
        <p:spPr>
          <a:xfrm>
            <a:off x="457200" y="457200"/>
            <a:ext cx="1254125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项目来源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5362" name="文本框 1"/>
          <p:cNvSpPr txBox="1"/>
          <p:nvPr/>
        </p:nvSpPr>
        <p:spPr>
          <a:xfrm>
            <a:off x="2217738" y="3198813"/>
            <a:ext cx="5268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目的：寻找激光光斑的能量高斯中心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363" name="组合 15"/>
          <p:cNvGrpSpPr/>
          <p:nvPr/>
        </p:nvGrpSpPr>
        <p:grpSpPr>
          <a:xfrm>
            <a:off x="111125" y="1217613"/>
            <a:ext cx="8882063" cy="1677987"/>
            <a:chOff x="176" y="1662"/>
            <a:chExt cx="13987" cy="2642"/>
          </a:xfrm>
        </p:grpSpPr>
        <p:pic>
          <p:nvPicPr>
            <p:cNvPr id="15364" name="图片 3" descr="1559463882(1)"/>
            <p:cNvPicPr>
              <a:picLocks noChangeAspect="1"/>
            </p:cNvPicPr>
            <p:nvPr/>
          </p:nvPicPr>
          <p:blipFill>
            <a:blip r:embed="rId1"/>
            <a:srcRect l="1357"/>
            <a:stretch>
              <a:fillRect/>
            </a:stretch>
          </p:blipFill>
          <p:spPr>
            <a:xfrm>
              <a:off x="176" y="1662"/>
              <a:ext cx="3986" cy="262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右箭头 4"/>
            <p:cNvSpPr/>
            <p:nvPr/>
          </p:nvSpPr>
          <p:spPr>
            <a:xfrm>
              <a:off x="4162" y="2747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536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5400000">
              <a:off x="5409" y="1064"/>
              <a:ext cx="2642" cy="38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右箭头 7"/>
            <p:cNvSpPr/>
            <p:nvPr/>
          </p:nvSpPr>
          <p:spPr>
            <a:xfrm>
              <a:off x="8709" y="2747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5368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5" y="1662"/>
              <a:ext cx="4878" cy="262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369" name="组合 16"/>
          <p:cNvGrpSpPr/>
          <p:nvPr/>
        </p:nvGrpSpPr>
        <p:grpSpPr>
          <a:xfrm>
            <a:off x="395288" y="3878263"/>
            <a:ext cx="8269287" cy="1712912"/>
            <a:chOff x="297" y="6827"/>
            <a:chExt cx="13022" cy="2698"/>
          </a:xfrm>
        </p:grpSpPr>
        <p:pic>
          <p:nvPicPr>
            <p:cNvPr id="15370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5489" y="6179"/>
              <a:ext cx="2611" cy="39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71" name="图片 11" descr="挑战杯全国三等奖证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5" y="6827"/>
              <a:ext cx="3804" cy="26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右箭头 12"/>
            <p:cNvSpPr/>
            <p:nvPr/>
          </p:nvSpPr>
          <p:spPr>
            <a:xfrm>
              <a:off x="8848" y="7811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162" y="8051"/>
              <a:ext cx="576" cy="43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5374" name="图片 14"/>
            <p:cNvPicPr>
              <a:picLocks noChangeAspect="1"/>
            </p:cNvPicPr>
            <p:nvPr/>
          </p:nvPicPr>
          <p:blipFill>
            <a:blip r:embed="rId6"/>
            <a:srcRect t="2145"/>
            <a:stretch>
              <a:fillRect/>
            </a:stretch>
          </p:blipFill>
          <p:spPr>
            <a:xfrm rot="-5400000">
              <a:off x="857" y="6284"/>
              <a:ext cx="2612" cy="37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" name="椭圆 17"/>
          <p:cNvSpPr/>
          <p:nvPr/>
        </p:nvSpPr>
        <p:spPr>
          <a:xfrm>
            <a:off x="1990725" y="1558925"/>
            <a:ext cx="447675" cy="2857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椭圆 18"/>
          <p:cNvSpPr/>
          <p:nvPr/>
        </p:nvSpPr>
        <p:spPr>
          <a:xfrm>
            <a:off x="3408363" y="2244725"/>
            <a:ext cx="447675" cy="2857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0" name="椭圆 19"/>
          <p:cNvSpPr/>
          <p:nvPr/>
        </p:nvSpPr>
        <p:spPr>
          <a:xfrm>
            <a:off x="6192838" y="1844675"/>
            <a:ext cx="446088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1" name="椭圆 20"/>
          <p:cNvSpPr/>
          <p:nvPr/>
        </p:nvSpPr>
        <p:spPr>
          <a:xfrm>
            <a:off x="328613" y="4281488"/>
            <a:ext cx="447675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" name="椭圆 21"/>
          <p:cNvSpPr/>
          <p:nvPr/>
        </p:nvSpPr>
        <p:spPr>
          <a:xfrm>
            <a:off x="3648075" y="4297363"/>
            <a:ext cx="447675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椭圆 22"/>
          <p:cNvSpPr/>
          <p:nvPr/>
        </p:nvSpPr>
        <p:spPr>
          <a:xfrm>
            <a:off x="6565900" y="4356100"/>
            <a:ext cx="447675" cy="2841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6387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16388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390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391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392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3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4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5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396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397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8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9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0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01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02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03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16404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5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6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7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8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9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10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6411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12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16413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415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416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417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18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19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0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421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422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3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4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5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26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27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428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16429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431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432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433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4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5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6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437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438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9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40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41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42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43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444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45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46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6447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6448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16449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451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6452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6453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4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5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6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457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6458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59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60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61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462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6463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464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65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6466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67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3595" y="309880"/>
            <a:ext cx="1506855" cy="7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168963"/>
          <p:cNvSpPr txBox="1"/>
          <p:nvPr/>
        </p:nvSpPr>
        <p:spPr>
          <a:xfrm>
            <a:off x="457200" y="457200"/>
            <a:ext cx="1792288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项目原理简介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7410" name="组合 41"/>
          <p:cNvGrpSpPr/>
          <p:nvPr/>
        </p:nvGrpSpPr>
        <p:grpSpPr>
          <a:xfrm>
            <a:off x="2708275" y="1762125"/>
            <a:ext cx="3213100" cy="3213100"/>
            <a:chOff x="2498" y="1261"/>
            <a:chExt cx="5059" cy="5060"/>
          </a:xfrm>
        </p:grpSpPr>
        <p:grpSp>
          <p:nvGrpSpPr>
            <p:cNvPr id="17411" name="组合 28"/>
            <p:cNvGrpSpPr/>
            <p:nvPr/>
          </p:nvGrpSpPr>
          <p:grpSpPr>
            <a:xfrm>
              <a:off x="2498" y="1261"/>
              <a:ext cx="5059" cy="5060"/>
              <a:chOff x="2498" y="1261"/>
              <a:chExt cx="5059" cy="506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498" y="1261"/>
                <a:ext cx="5059" cy="50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635" y="3891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635" y="1404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30" y="1404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130" y="3891"/>
                <a:ext cx="2279" cy="228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17417" name="文本框 34"/>
            <p:cNvSpPr txBox="1"/>
            <p:nvPr/>
          </p:nvSpPr>
          <p:spPr>
            <a:xfrm>
              <a:off x="5886" y="1893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8" name="文本框 38"/>
            <p:cNvSpPr txBox="1"/>
            <p:nvPr/>
          </p:nvSpPr>
          <p:spPr>
            <a:xfrm>
              <a:off x="5886" y="4379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9" name="文本框 39"/>
            <p:cNvSpPr txBox="1"/>
            <p:nvPr/>
          </p:nvSpPr>
          <p:spPr>
            <a:xfrm>
              <a:off x="3391" y="4379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0" name="文本框 40"/>
            <p:cNvSpPr txBox="1"/>
            <p:nvPr/>
          </p:nvSpPr>
          <p:spPr>
            <a:xfrm>
              <a:off x="3391" y="1893"/>
              <a:ext cx="767" cy="1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9488" y="1481138"/>
            <a:ext cx="4356100" cy="3262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427 -0.000278 L -0.02135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02 0.002778 L -0.021562 0.030185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组合 1"/>
          <p:cNvGrpSpPr/>
          <p:nvPr/>
        </p:nvGrpSpPr>
        <p:grpSpPr>
          <a:xfrm>
            <a:off x="508000" y="1125538"/>
            <a:ext cx="7877175" cy="2033587"/>
            <a:chOff x="800" y="1857"/>
            <a:chExt cx="12404" cy="3202"/>
          </a:xfrm>
        </p:grpSpPr>
        <p:pic>
          <p:nvPicPr>
            <p:cNvPr id="18434" name="图片 -2147482565" descr="Graph1"/>
            <p:cNvPicPr>
              <a:picLocks noChangeAspect="1"/>
            </p:cNvPicPr>
            <p:nvPr/>
          </p:nvPicPr>
          <p:blipFill>
            <a:blip r:embed="rId1"/>
            <a:srcRect l="3181" t="9105" r="10457" b="2760"/>
            <a:stretch>
              <a:fillRect/>
            </a:stretch>
          </p:blipFill>
          <p:spPr>
            <a:xfrm>
              <a:off x="800" y="1857"/>
              <a:ext cx="4047" cy="31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5" name="图片 -2147482566" descr="Graph3"/>
            <p:cNvPicPr>
              <a:picLocks noChangeAspect="1"/>
            </p:cNvPicPr>
            <p:nvPr/>
          </p:nvPicPr>
          <p:blipFill>
            <a:blip r:embed="rId2"/>
            <a:srcRect l="1366" t="10501" r="10611" b="2777"/>
            <a:stretch>
              <a:fillRect/>
            </a:stretch>
          </p:blipFill>
          <p:spPr>
            <a:xfrm>
              <a:off x="4848" y="1900"/>
              <a:ext cx="4174" cy="31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6" name="图片 -2147482562" descr="Graph2"/>
            <p:cNvPicPr>
              <a:picLocks noChangeAspect="1"/>
            </p:cNvPicPr>
            <p:nvPr/>
          </p:nvPicPr>
          <p:blipFill>
            <a:blip r:embed="rId3"/>
            <a:srcRect l="1674" t="10687" r="10753" b="2373"/>
            <a:stretch>
              <a:fillRect/>
            </a:stretch>
          </p:blipFill>
          <p:spPr>
            <a:xfrm>
              <a:off x="9022" y="1883"/>
              <a:ext cx="4183" cy="317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8437" name="组合 3"/>
          <p:cNvGrpSpPr/>
          <p:nvPr/>
        </p:nvGrpSpPr>
        <p:grpSpPr>
          <a:xfrm>
            <a:off x="508000" y="3790950"/>
            <a:ext cx="7877175" cy="1936750"/>
            <a:chOff x="800" y="5971"/>
            <a:chExt cx="12404" cy="3048"/>
          </a:xfrm>
        </p:grpSpPr>
        <p:pic>
          <p:nvPicPr>
            <p:cNvPr id="18438" name="图片 -2147482551" descr="8"/>
            <p:cNvPicPr>
              <a:picLocks noChangeAspect="1"/>
            </p:cNvPicPr>
            <p:nvPr/>
          </p:nvPicPr>
          <p:blipFill>
            <a:blip r:embed="rId4"/>
            <a:srcRect l="1508" t="9497" r="6981" b="1614"/>
            <a:stretch>
              <a:fillRect/>
            </a:stretch>
          </p:blipFill>
          <p:spPr>
            <a:xfrm>
              <a:off x="9022" y="5971"/>
              <a:ext cx="4182" cy="30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9" name="图片 -2147482556" descr="4"/>
            <p:cNvPicPr>
              <a:picLocks noChangeAspect="1"/>
            </p:cNvPicPr>
            <p:nvPr/>
          </p:nvPicPr>
          <p:blipFill>
            <a:blip r:embed="rId5"/>
            <a:srcRect l="1520" t="9497" r="6969" b="1631"/>
            <a:stretch>
              <a:fillRect/>
            </a:stretch>
          </p:blipFill>
          <p:spPr>
            <a:xfrm>
              <a:off x="800" y="5971"/>
              <a:ext cx="4082" cy="29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40" name="图片 -2147482561" descr="1"/>
            <p:cNvPicPr>
              <a:picLocks noChangeAspect="1"/>
            </p:cNvPicPr>
            <p:nvPr/>
          </p:nvPicPr>
          <p:blipFill>
            <a:blip r:embed="rId6"/>
            <a:srcRect l="1674" t="9497" r="6969" b="1631"/>
            <a:stretch>
              <a:fillRect/>
            </a:stretch>
          </p:blipFill>
          <p:spPr>
            <a:xfrm>
              <a:off x="4993" y="5971"/>
              <a:ext cx="4074" cy="297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41" name="TextBox 85"/>
          <p:cNvSpPr txBox="1"/>
          <p:nvPr/>
        </p:nvSpPr>
        <p:spPr>
          <a:xfrm>
            <a:off x="668338" y="3151188"/>
            <a:ext cx="2749550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激光中心偏离，位于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Q2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42" name="TextBox 85"/>
          <p:cNvSpPr txBox="1"/>
          <p:nvPr/>
        </p:nvSpPr>
        <p:spPr>
          <a:xfrm>
            <a:off x="3417888" y="3133725"/>
            <a:ext cx="2751137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激光中心偏离，位于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Q1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43" name="TextBox 85"/>
          <p:cNvSpPr txBox="1"/>
          <p:nvPr/>
        </p:nvSpPr>
        <p:spPr>
          <a:xfrm>
            <a:off x="6313488" y="3133725"/>
            <a:ext cx="2214562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激光中心定位成功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44" name="文本框 168963"/>
          <p:cNvSpPr txBox="1"/>
          <p:nvPr/>
        </p:nvSpPr>
        <p:spPr>
          <a:xfrm>
            <a:off x="457200" y="457200"/>
            <a:ext cx="1792288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项目原理简介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Line 3"/>
          <p:cNvSpPr/>
          <p:nvPr/>
        </p:nvSpPr>
        <p:spPr>
          <a:xfrm flipV="1">
            <a:off x="3657600" y="2447925"/>
            <a:ext cx="3479800" cy="6350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8" name="Rectangle 4"/>
          <p:cNvSpPr/>
          <p:nvPr/>
        </p:nvSpPr>
        <p:spPr>
          <a:xfrm>
            <a:off x="4186238" y="2006600"/>
            <a:ext cx="2419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</a:rPr>
              <a:t>项目背景和来源</a:t>
            </a:r>
            <a:endParaRPr lang="zh-CN" altLang="en-US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9459" name="Group 9"/>
          <p:cNvGrpSpPr/>
          <p:nvPr/>
        </p:nvGrpSpPr>
        <p:grpSpPr>
          <a:xfrm rot="4976862" flipH="1">
            <a:off x="3422650" y="2197100"/>
            <a:ext cx="323850" cy="311150"/>
            <a:chOff x="1944" y="1111"/>
            <a:chExt cx="204" cy="196"/>
          </a:xfrm>
        </p:grpSpPr>
        <p:pic>
          <p:nvPicPr>
            <p:cNvPr id="19460" name="Picture 10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462" name="Group 12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463" name="Group 13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464" name="AutoShape 14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65" name="AutoShape 15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66" name="AutoShape 16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67" name="AutoShape 17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468" name="Group 18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469" name="AutoShape 19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70" name="AutoShape 20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71" name="AutoShape 21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72" name="AutoShape 22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473" name="Arc 23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474" name="Picture 24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9475" name="Group 25"/>
          <p:cNvGrpSpPr/>
          <p:nvPr/>
        </p:nvGrpSpPr>
        <p:grpSpPr>
          <a:xfrm flipH="1">
            <a:off x="457200" y="2057400"/>
            <a:ext cx="3438525" cy="3429000"/>
            <a:chOff x="1955" y="1224"/>
            <a:chExt cx="1911" cy="1911"/>
          </a:xfrm>
        </p:grpSpPr>
        <p:sp>
          <p:nvSpPr>
            <p:cNvPr id="19476" name="Oval 26"/>
            <p:cNvSpPr/>
            <p:nvPr/>
          </p:nvSpPr>
          <p:spPr>
            <a:xfrm>
              <a:off x="1955" y="1224"/>
              <a:ext cx="1911" cy="1911"/>
            </a:xfrm>
            <a:prstGeom prst="ellipse">
              <a:avLst/>
            </a:prstGeom>
            <a:noFill/>
            <a:ln w="127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7" name="Oval 27"/>
            <p:cNvSpPr/>
            <p:nvPr/>
          </p:nvSpPr>
          <p:spPr>
            <a:xfrm>
              <a:off x="2080" y="1355"/>
              <a:ext cx="1660" cy="1660"/>
            </a:xfrm>
            <a:prstGeom prst="ellipse">
              <a:avLst/>
            </a:prstGeom>
            <a:noFill/>
            <a:ln w="2857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8" name="Oval 28"/>
            <p:cNvSpPr/>
            <p:nvPr/>
          </p:nvSpPr>
          <p:spPr>
            <a:xfrm>
              <a:off x="2218" y="1499"/>
              <a:ext cx="1396" cy="1396"/>
            </a:xfrm>
            <a:prstGeom prst="ellipse">
              <a:avLst/>
            </a:prstGeom>
            <a:noFill/>
            <a:ln w="381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9" name="Oval 29"/>
            <p:cNvSpPr/>
            <p:nvPr/>
          </p:nvSpPr>
          <p:spPr>
            <a:xfrm>
              <a:off x="2338" y="1643"/>
              <a:ext cx="1132" cy="1132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0" name="Oval 30"/>
            <p:cNvSpPr/>
            <p:nvPr/>
          </p:nvSpPr>
          <p:spPr>
            <a:xfrm>
              <a:off x="2476" y="1781"/>
              <a:ext cx="868" cy="868"/>
            </a:xfrm>
            <a:prstGeom prst="ellipse">
              <a:avLst/>
            </a:prstGeom>
            <a:noFill/>
            <a:ln w="5715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1" name="Oval 31"/>
            <p:cNvSpPr/>
            <p:nvPr/>
          </p:nvSpPr>
          <p:spPr>
            <a:xfrm>
              <a:off x="2602" y="1901"/>
              <a:ext cx="616" cy="616"/>
            </a:xfrm>
            <a:prstGeom prst="ellipse">
              <a:avLst/>
            </a:prstGeom>
            <a:noFill/>
            <a:ln w="76200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2" name="Oval 32"/>
            <p:cNvSpPr/>
            <p:nvPr/>
          </p:nvSpPr>
          <p:spPr>
            <a:xfrm>
              <a:off x="2716" y="2021"/>
              <a:ext cx="388" cy="388"/>
            </a:xfrm>
            <a:prstGeom prst="ellipse">
              <a:avLst/>
            </a:prstGeom>
            <a:noFill/>
            <a:ln w="9525" cap="flat" cmpd="sng">
              <a:solidFill>
                <a:srgbClr val="A6B0DA">
                  <a:alpha val="50194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9483" name="Picture 33" descr="worldmap_an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1609725" cy="161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84" name="Group 66"/>
          <p:cNvGrpSpPr/>
          <p:nvPr/>
        </p:nvGrpSpPr>
        <p:grpSpPr>
          <a:xfrm rot="4976862" flipH="1">
            <a:off x="3873500" y="2978150"/>
            <a:ext cx="323850" cy="311150"/>
            <a:chOff x="1944" y="1111"/>
            <a:chExt cx="204" cy="196"/>
          </a:xfrm>
        </p:grpSpPr>
        <p:pic>
          <p:nvPicPr>
            <p:cNvPr id="19485" name="Picture 67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487" name="Group 69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488" name="Group 70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489" name="AutoShape 71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0" name="AutoShape 72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1" name="AutoShape 73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2" name="AutoShape 74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493" name="Group 75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494" name="AutoShape 76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5" name="AutoShape 77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6" name="AutoShape 78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97" name="AutoShape 79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498" name="Arc 80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499" name="Picture 81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9500" name="Group 82"/>
          <p:cNvGrpSpPr/>
          <p:nvPr/>
        </p:nvGrpSpPr>
        <p:grpSpPr>
          <a:xfrm rot="4976862" flipH="1">
            <a:off x="3903663" y="3892550"/>
            <a:ext cx="323850" cy="311150"/>
            <a:chOff x="1944" y="1111"/>
            <a:chExt cx="204" cy="196"/>
          </a:xfrm>
        </p:grpSpPr>
        <p:pic>
          <p:nvPicPr>
            <p:cNvPr id="1950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50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50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50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0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0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0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50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51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1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1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1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51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51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516" name="Line 100"/>
          <p:cNvSpPr/>
          <p:nvPr/>
        </p:nvSpPr>
        <p:spPr>
          <a:xfrm flipV="1">
            <a:off x="4114800" y="3281363"/>
            <a:ext cx="302260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17" name="Line 101"/>
          <p:cNvSpPr/>
          <p:nvPr/>
        </p:nvSpPr>
        <p:spPr>
          <a:xfrm flipV="1">
            <a:off x="4114800" y="4152900"/>
            <a:ext cx="3055938" cy="7938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18" name="Rectangle 4"/>
          <p:cNvSpPr/>
          <p:nvPr/>
        </p:nvSpPr>
        <p:spPr>
          <a:xfrm>
            <a:off x="4622800" y="2824163"/>
            <a:ext cx="2038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项目原理简介   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19519" name="Rectangle 4"/>
          <p:cNvSpPr/>
          <p:nvPr/>
        </p:nvSpPr>
        <p:spPr>
          <a:xfrm>
            <a:off x="4794250" y="3736975"/>
            <a:ext cx="2260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19520" name="Group 82"/>
          <p:cNvGrpSpPr/>
          <p:nvPr/>
        </p:nvGrpSpPr>
        <p:grpSpPr>
          <a:xfrm rot="4976862" flipH="1">
            <a:off x="3524250" y="4787900"/>
            <a:ext cx="323850" cy="311150"/>
            <a:chOff x="1944" y="1111"/>
            <a:chExt cx="204" cy="196"/>
          </a:xfrm>
        </p:grpSpPr>
        <p:pic>
          <p:nvPicPr>
            <p:cNvPr id="19521" name="Picture 83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523" name="Group 85"/>
            <p:cNvGrpSpPr/>
            <p:nvPr/>
          </p:nvGrpSpPr>
          <p:grpSpPr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524" name="Group 86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525" name="AutoShape 87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26" name="AutoShape 88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27" name="AutoShape 89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28" name="AutoShape 90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9529" name="Group 91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530" name="AutoShape 92"/>
                <p:cNvSpPr/>
                <p:nvPr/>
              </p:nvSpPr>
              <p:spPr>
                <a:xfrm rot="5263130">
                  <a:off x="1847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31" name="AutoShape 93"/>
                <p:cNvSpPr/>
                <p:nvPr/>
              </p:nvSpPr>
              <p:spPr>
                <a:xfrm rot="6078281">
                  <a:off x="1983" y="226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32" name="AutoShape 94"/>
                <p:cNvSpPr/>
                <p:nvPr/>
              </p:nvSpPr>
              <p:spPr>
                <a:xfrm rot="6373927">
                  <a:off x="2059" y="228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33" name="AutoShape 95"/>
                <p:cNvSpPr/>
                <p:nvPr/>
              </p:nvSpPr>
              <p:spPr>
                <a:xfrm rot="6906312">
                  <a:off x="2149" y="231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/>
                <a:p>
                  <a:endParaRPr lang="zh-CN" altLang="zh-CN" sz="18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534" name="Arc 96"/>
            <p:cNvSpPr/>
            <p:nvPr/>
          </p:nvSpPr>
          <p:spPr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triangle" w="sm" len="sm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9535" name="Picture 97" descr="light_shadow1"/>
            <p:cNvPicPr>
              <a:picLocks noChangeAspect="1"/>
            </p:cNvPicPr>
            <p:nvPr/>
          </p:nvPicPr>
          <p:blipFill>
            <a:blip r:embed="rId2"/>
            <a:srcRect t="23740"/>
            <a:stretch>
              <a:fillRect/>
            </a:stretch>
          </p:blipFill>
          <p:spPr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536" name="Line 101"/>
          <p:cNvSpPr/>
          <p:nvPr/>
        </p:nvSpPr>
        <p:spPr>
          <a:xfrm>
            <a:off x="3787775" y="5094288"/>
            <a:ext cx="3384550" cy="3175"/>
          </a:xfrm>
          <a:prstGeom prst="line">
            <a:avLst/>
          </a:prstGeom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37" name="Rectangle 4"/>
          <p:cNvSpPr/>
          <p:nvPr/>
        </p:nvSpPr>
        <p:spPr>
          <a:xfrm>
            <a:off x="4259263" y="4632325"/>
            <a:ext cx="24304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项目创新点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9538" name="图片 5" descr="西电科大背景透明LOGO-标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"/>
            <a:ext cx="33813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539" name="直接连接符 4106"/>
          <p:cNvSpPr/>
          <p:nvPr/>
        </p:nvSpPr>
        <p:spPr>
          <a:xfrm>
            <a:off x="533400" y="1143000"/>
            <a:ext cx="8229600" cy="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3595" y="309880"/>
            <a:ext cx="1506855" cy="7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6792913" y="4348163"/>
            <a:ext cx="2082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四象限传感器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517775" y="3422650"/>
            <a:ext cx="5199063" cy="2092325"/>
            <a:chOff x="3965" y="5390"/>
            <a:chExt cx="8188" cy="3296"/>
          </a:xfrm>
        </p:grpSpPr>
        <p:sp>
          <p:nvSpPr>
            <p:cNvPr id="35" name="爆炸形 1 34"/>
            <p:cNvSpPr/>
            <p:nvPr/>
          </p:nvSpPr>
          <p:spPr>
            <a:xfrm>
              <a:off x="3965" y="5390"/>
              <a:ext cx="8188" cy="3296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0484" name="文本框 33"/>
            <p:cNvSpPr txBox="1"/>
            <p:nvPr/>
          </p:nvSpPr>
          <p:spPr>
            <a:xfrm>
              <a:off x="5431" y="6405"/>
              <a:ext cx="5665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撤去四象限传感器，激光正中物体！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85" name="组合 24"/>
          <p:cNvGrpSpPr/>
          <p:nvPr/>
        </p:nvGrpSpPr>
        <p:grpSpPr>
          <a:xfrm>
            <a:off x="3600450" y="1504950"/>
            <a:ext cx="1600200" cy="1600200"/>
            <a:chOff x="6240" y="2160"/>
            <a:chExt cx="2520" cy="2520"/>
          </a:xfrm>
        </p:grpSpPr>
        <p:sp>
          <p:nvSpPr>
            <p:cNvPr id="9" name="同心圆 8"/>
            <p:cNvSpPr/>
            <p:nvPr/>
          </p:nvSpPr>
          <p:spPr>
            <a:xfrm>
              <a:off x="6240" y="2160"/>
              <a:ext cx="2520" cy="2520"/>
            </a:xfrm>
            <a:prstGeom prst="don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trike="noStrike" noProof="1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/>
            <p:cNvCxnSpPr>
              <a:stCxn id="9" idx="2"/>
              <a:endCxn id="9" idx="6"/>
            </p:cNvCxnSpPr>
            <p:nvPr/>
          </p:nvCxnSpPr>
          <p:spPr>
            <a:xfrm>
              <a:off x="6240" y="3420"/>
              <a:ext cx="25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直接连接符 10"/>
            <p:cNvCxnSpPr>
              <a:stCxn id="9" idx="0"/>
              <a:endCxn id="9" idx="4"/>
            </p:cNvCxnSpPr>
            <p:nvPr/>
          </p:nvCxnSpPr>
          <p:spPr>
            <a:xfrm>
              <a:off x="7500" y="2160"/>
              <a:ext cx="0" cy="25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90460" y="3708400"/>
            <a:ext cx="452120" cy="453600"/>
            <a:chOff x="11403" y="5280"/>
            <a:chExt cx="712" cy="712"/>
          </a:xfrm>
          <a:solidFill>
            <a:srgbClr val="00B0F0"/>
          </a:solidFill>
        </p:grpSpPr>
        <p:sp>
          <p:nvSpPr>
            <p:cNvPr id="13" name="椭圆 12"/>
            <p:cNvSpPr/>
            <p:nvPr/>
          </p:nvSpPr>
          <p:spPr>
            <a:xfrm>
              <a:off x="11403" y="5280"/>
              <a:ext cx="713" cy="713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直接连接符 13"/>
            <p:cNvSpPr>
              <a:stCxn id="13" idx="2"/>
              <a:endCxn id="13" idx="6"/>
            </p:cNvSpPr>
            <p:nvPr/>
          </p:nvSpPr>
          <p:spPr>
            <a:xfrm>
              <a:off x="11403" y="5637"/>
              <a:ext cx="713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15" name="直接连接符 14"/>
            <p:cNvSpPr>
              <a:stCxn id="13" idx="0"/>
              <a:endCxn id="13" idx="4"/>
            </p:cNvSpPr>
            <p:nvPr/>
          </p:nvSpPr>
          <p:spPr>
            <a:xfrm>
              <a:off x="11760" y="5280"/>
              <a:ext cx="0" cy="713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</p:grpSp>
      <p:cxnSp>
        <p:nvCxnSpPr>
          <p:cNvPr id="16" name="直接连接符 15"/>
          <p:cNvCxnSpPr>
            <a:stCxn id="9" idx="0"/>
            <a:endCxn id="9" idx="4"/>
          </p:cNvCxnSpPr>
          <p:nvPr/>
        </p:nvCxnSpPr>
        <p:spPr>
          <a:xfrm flipV="1">
            <a:off x="2284413" y="2457450"/>
            <a:ext cx="2243138" cy="2320925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9" idx="0"/>
            <a:endCxn id="9" idx="4"/>
          </p:cNvCxnSpPr>
          <p:nvPr/>
        </p:nvCxnSpPr>
        <p:spPr>
          <a:xfrm flipV="1">
            <a:off x="2293938" y="2457450"/>
            <a:ext cx="2124075" cy="2308225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9" idx="0"/>
            <a:endCxn id="9" idx="4"/>
          </p:cNvCxnSpPr>
          <p:nvPr/>
        </p:nvCxnSpPr>
        <p:spPr>
          <a:xfrm flipV="1">
            <a:off x="2279650" y="2152650"/>
            <a:ext cx="2062163" cy="2625725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9" idx="0"/>
            <a:endCxn id="9" idx="4"/>
          </p:cNvCxnSpPr>
          <p:nvPr/>
        </p:nvCxnSpPr>
        <p:spPr>
          <a:xfrm flipV="1">
            <a:off x="2293938" y="2395538"/>
            <a:ext cx="1960563" cy="2355850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9" idx="0"/>
            <a:endCxn id="9" idx="4"/>
          </p:cNvCxnSpPr>
          <p:nvPr/>
        </p:nvCxnSpPr>
        <p:spPr>
          <a:xfrm flipV="1">
            <a:off x="2306638" y="2305050"/>
            <a:ext cx="2111375" cy="2446338"/>
          </a:xfrm>
          <a:prstGeom prst="line">
            <a:avLst/>
          </a:prstGeom>
          <a:ln w="38100">
            <a:tailEnd type="triangle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616075" y="4591050"/>
            <a:ext cx="1428750" cy="1150938"/>
            <a:chOff x="3146" y="6960"/>
            <a:chExt cx="2250" cy="1813"/>
          </a:xfrm>
        </p:grpSpPr>
        <p:grpSp>
          <p:nvGrpSpPr>
            <p:cNvPr id="20496" name="组合 22"/>
            <p:cNvGrpSpPr/>
            <p:nvPr/>
          </p:nvGrpSpPr>
          <p:grpSpPr>
            <a:xfrm rot="360000">
              <a:off x="3720" y="6960"/>
              <a:ext cx="840" cy="840"/>
              <a:chOff x="3600" y="7080"/>
              <a:chExt cx="840" cy="840"/>
            </a:xfrm>
          </p:grpSpPr>
          <p:sp>
            <p:nvSpPr>
              <p:cNvPr id="4" name="立方体 3"/>
              <p:cNvSpPr/>
              <p:nvPr/>
            </p:nvSpPr>
            <p:spPr>
              <a:xfrm>
                <a:off x="3840" y="7080"/>
                <a:ext cx="600" cy="6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3720" y="7200"/>
                <a:ext cx="600" cy="6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6" name="立方体 5"/>
              <p:cNvSpPr/>
              <p:nvPr/>
            </p:nvSpPr>
            <p:spPr>
              <a:xfrm>
                <a:off x="3600" y="7320"/>
                <a:ext cx="600" cy="6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20500" name="文本框 27"/>
            <p:cNvSpPr txBox="1"/>
            <p:nvPr/>
          </p:nvSpPr>
          <p:spPr>
            <a:xfrm>
              <a:off x="3146" y="8048"/>
              <a:ext cx="22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激光器</a:t>
              </a: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28688" y="1316038"/>
            <a:ext cx="2971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传感器中心对准物体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76313" y="3248025"/>
            <a:ext cx="254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算法调节光路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3" name="文本框 168963"/>
          <p:cNvSpPr txBox="1"/>
          <p:nvPr/>
        </p:nvSpPr>
        <p:spPr>
          <a:xfrm>
            <a:off x="457200" y="457200"/>
            <a:ext cx="1735138" cy="398463"/>
          </a:xfrm>
          <a:prstGeom prst="rect">
            <a:avLst/>
          </a:prstGeom>
          <a:solidFill>
            <a:srgbClr val="808000">
              <a:alpha val="70000"/>
            </a:srgbClr>
          </a:solidFill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</a:rPr>
              <a:t>项目整体实现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50 -0.003813 C 0.007254 -0.046006 0.025884 -0.158147 -0.008756 -0.226816 C -0.043393 -0.295485 -0.094818 -0.345107 -0.165648 -0.347243 C -0.236478 -0.349378 -0.326422 -0.261833 -0.362711 -0.237492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4236 -0.236019 C -0.363611 -0.192130 -0.393888 -0.067037 -0.334027 -0.011389 C -0.274166 0.044259 -0.132430 0.040370 -0.064791 0.042315 C 0.002848 0.044259 -0.004097 0.008055 0.004306 -0.001852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32" grpId="0"/>
      <p:bldP spid="33" grpId="0"/>
    </p:bldLst>
  </p:timing>
</p:sld>
</file>

<file path=ppt/theme/theme1.xml><?xml version="1.0" encoding="utf-8"?>
<a:theme xmlns:a="http://schemas.openxmlformats.org/drawingml/2006/main" name="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Edge">
  <a:themeElements>
    <a:clrScheme name="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47329"/>
      </a:accent6>
      <a:hlink>
        <a:srgbClr val="996600"/>
      </a:hlink>
      <a:folHlink>
        <a:srgbClr val="AFBF3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820000"/>
        </a:lt1>
        <a:dk2>
          <a:srgbClr val="FFFFFF"/>
        </a:dk2>
        <a:lt2>
          <a:srgbClr val="333333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CDCDC"/>
        </a:accent4>
        <a:accent5>
          <a:srgbClr val="FFCAAA"/>
        </a:accent5>
        <a:accent6>
          <a:srgbClr val="B72D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CCFF"/>
        </a:dk1>
        <a:lt1>
          <a:srgbClr val="0B0506"/>
        </a:lt1>
        <a:dk2>
          <a:srgbClr val="FFFFFF"/>
        </a:dk2>
        <a:lt2>
          <a:srgbClr val="333333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FAFDC"/>
        </a:accent4>
        <a:accent5>
          <a:srgbClr val="ADB9E2"/>
        </a:accent5>
        <a:accent6>
          <a:srgbClr val="2D2DB7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21013"/>
        </a:lt1>
        <a:dk2>
          <a:srgbClr val="FFFFFF"/>
        </a:dk2>
        <a:lt2>
          <a:srgbClr val="333333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CDCDC"/>
        </a:accent4>
        <a:accent5>
          <a:srgbClr val="E2ADAA"/>
        </a:accent5>
        <a:accent6>
          <a:srgbClr val="B78900"/>
        </a:accent6>
        <a:hlink>
          <a:srgbClr val="80808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FF"/>
        </a:dk2>
        <a:lt2>
          <a:srgbClr val="11054B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CDCDC"/>
        </a:accent4>
        <a:accent5>
          <a:srgbClr val="FFB9AA"/>
        </a:accent5>
        <a:accent6>
          <a:srgbClr val="E52D00"/>
        </a:accent6>
        <a:hlink>
          <a:srgbClr val="CC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8F8F8"/>
        </a:dk1>
        <a:lt1>
          <a:srgbClr val="002600"/>
        </a:lt1>
        <a:dk2>
          <a:srgbClr val="FAFACC"/>
        </a:dk2>
        <a:lt2>
          <a:srgbClr val="9B8D65"/>
        </a:lt2>
        <a:accent1>
          <a:srgbClr val="CC9933"/>
        </a:accent1>
        <a:accent2>
          <a:srgbClr val="8F9967"/>
        </a:accent2>
        <a:accent3>
          <a:srgbClr val="AAABAA"/>
        </a:accent3>
        <a:accent4>
          <a:srgbClr val="D6D6D6"/>
        </a:accent4>
        <a:accent5>
          <a:srgbClr val="E2CAAD"/>
        </a:accent5>
        <a:accent6>
          <a:srgbClr val="80895C"/>
        </a:accent6>
        <a:hlink>
          <a:srgbClr val="3366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99"/>
        </a:lt1>
        <a:dk2>
          <a:srgbClr val="FFFFFF"/>
        </a:dk2>
        <a:lt2>
          <a:srgbClr val="333333"/>
        </a:lt2>
        <a:accent1>
          <a:srgbClr val="CC9900"/>
        </a:accent1>
        <a:accent2>
          <a:srgbClr val="FF9900"/>
        </a:accent2>
        <a:accent3>
          <a:srgbClr val="AAB9CA"/>
        </a:accent3>
        <a:accent4>
          <a:srgbClr val="DCDCDC"/>
        </a:accent4>
        <a:accent5>
          <a:srgbClr val="E2CAAA"/>
        </a:accent5>
        <a:accent6>
          <a:srgbClr val="E58900"/>
        </a:accent6>
        <a:hlink>
          <a:srgbClr val="FFCC00"/>
        </a:hlink>
        <a:folHlink>
          <a:srgbClr val="706F3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47329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1C1C1"/>
        </a:accent5>
        <a:accent6>
          <a:srgbClr val="8989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36145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0</TotalTime>
  <Words>579</Words>
  <Application>WPS 演示</Application>
  <PresentationFormat>在屏幕上显示</PresentationFormat>
  <Paragraphs>127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Garamond</vt:lpstr>
      <vt:lpstr>华文楷体</vt:lpstr>
      <vt:lpstr>微软雅黑</vt:lpstr>
      <vt:lpstr>黑体</vt:lpstr>
      <vt:lpstr>Times New Roman</vt:lpstr>
      <vt:lpstr>Arial Unicode MS</vt:lpstr>
      <vt:lpstr>Segoe Print</vt:lpstr>
      <vt:lpstr>Calibri</vt:lpstr>
      <vt:lpstr>Edge</vt:lpstr>
      <vt:lpstr>1_Edge</vt:lpstr>
      <vt:lpstr>2_Edge</vt:lpstr>
      <vt:lpstr>3_Edge</vt:lpstr>
      <vt:lpstr>4_Edge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Yanhui</dc:creator>
  <cp:lastModifiedBy>Administrator</cp:lastModifiedBy>
  <cp:revision>601</cp:revision>
  <dcterms:created xsi:type="dcterms:W3CDTF">2014-01-07T08:28:00Z</dcterms:created>
  <dcterms:modified xsi:type="dcterms:W3CDTF">2019-07-28T06:56:24Z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2052-11.1.0.8894</vt:lpwstr>
  </property>
</Properties>
</file>